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984" r:id="rId2"/>
    <p:sldId id="1007" r:id="rId3"/>
    <p:sldId id="1086" r:id="rId4"/>
    <p:sldId id="1093" r:id="rId5"/>
    <p:sldId id="1015" r:id="rId6"/>
    <p:sldId id="1117" r:id="rId7"/>
    <p:sldId id="1065" r:id="rId8"/>
    <p:sldId id="1115" r:id="rId9"/>
    <p:sldId id="1014" r:id="rId10"/>
    <p:sldId id="1097" r:id="rId11"/>
    <p:sldId id="1087" r:id="rId12"/>
    <p:sldId id="1073" r:id="rId13"/>
    <p:sldId id="1092" r:id="rId14"/>
    <p:sldId id="1075" r:id="rId15"/>
    <p:sldId id="1079" r:id="rId16"/>
    <p:sldId id="1074" r:id="rId17"/>
    <p:sldId id="1071" r:id="rId18"/>
    <p:sldId id="1083" r:id="rId19"/>
    <p:sldId id="297" r:id="rId20"/>
    <p:sldId id="736" r:id="rId21"/>
    <p:sldId id="1090" r:id="rId22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Woo" initials="AW" lastIdx="1" clrIdx="0">
    <p:extLst>
      <p:ext uri="{19B8F6BF-5375-455C-9EA6-DF929625EA0E}">
        <p15:presenceInfo xmlns:p15="http://schemas.microsoft.com/office/powerpoint/2012/main" userId="Anthony Wo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D6"/>
    <a:srgbClr val="64A8F0"/>
    <a:srgbClr val="CD4B3E"/>
    <a:srgbClr val="093D77"/>
    <a:srgbClr val="011DC3"/>
    <a:srgbClr val="0063C1"/>
    <a:srgbClr val="01C38E"/>
    <a:srgbClr val="5E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50" autoAdjust="0"/>
    <p:restoredTop sz="96374" autoAdjust="0"/>
  </p:normalViewPr>
  <p:slideViewPr>
    <p:cSldViewPr snapToGrid="0">
      <p:cViewPr varScale="1">
        <p:scale>
          <a:sx n="111" d="100"/>
          <a:sy n="111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30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8E5928-DF86-4F1F-AAC4-E42E83FF00E1}" type="doc">
      <dgm:prSet loTypeId="urn:microsoft.com/office/officeart/2005/8/layout/hChevron3" loCatId="process" qsTypeId="urn:microsoft.com/office/officeart/2005/8/quickstyle/3d5" qsCatId="3D" csTypeId="urn:microsoft.com/office/officeart/2005/8/colors/accent1_2" csCatId="accent1" phldr="1"/>
      <dgm:spPr/>
    </dgm:pt>
    <dgm:pt modelId="{0F3A4F8B-7AD1-4B45-A3AE-E252DBA29867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2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Activities &amp;</a:t>
          </a:r>
          <a:br>
            <a:rPr lang="en-US" altLang="zh-TW" sz="2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altLang="zh-TW" sz="2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Info-sessions</a:t>
          </a:r>
          <a:endParaRPr lang="zh-TW" altLang="en-US" sz="20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C4390B2-BD89-4CC2-AFF3-74FC623F0349}" type="parTrans" cxnId="{91C89671-B6EB-4E60-A33A-E13E3CFC6720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F6D91E8C-9A97-443A-96C7-9569BB5FC7FF}" type="sibTrans" cxnId="{91C89671-B6EB-4E60-A33A-E13E3CFC6720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CE5899B5-D53E-43FB-BFAF-B07D80E50BFA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altLang="zh-TW" sz="2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Resume &amp; Cover Letter</a:t>
          </a:r>
          <a:endParaRPr lang="zh-TW" altLang="en-US" sz="20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B993A62-73F7-442E-AB14-08155D6D4F7C}" type="parTrans" cxnId="{1D2B5CEB-5376-4F36-A2DF-0461A6B3B45A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11331E0F-9FBD-4765-B7FD-8BFAD4B4A57E}" type="sibTrans" cxnId="{1D2B5CEB-5376-4F36-A2DF-0461A6B3B45A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101E9DAA-50A7-49DD-BD66-0217C4752E97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altLang="zh-TW" sz="2000" dirty="0">
              <a:latin typeface="Arial" pitchFamily="34" charset="0"/>
              <a:cs typeface="Arial" pitchFamily="34" charset="0"/>
            </a:rPr>
            <a:t>Interview</a:t>
          </a:r>
          <a:endParaRPr lang="zh-TW" altLang="en-US" sz="2000" dirty="0">
            <a:latin typeface="Arial" pitchFamily="34" charset="0"/>
            <a:cs typeface="Arial" pitchFamily="34" charset="0"/>
          </a:endParaRPr>
        </a:p>
      </dgm:t>
    </dgm:pt>
    <dgm:pt modelId="{5812A0C4-4DD2-4C6D-BBD5-2B20C675967C}" type="parTrans" cxnId="{EA91B1F1-9DEC-4E5C-B833-6B4B52FBBEAD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C2EB41FF-CF2F-4D9B-A68B-8E9DDC7655F9}" type="sibTrans" cxnId="{EA91B1F1-9DEC-4E5C-B833-6B4B52FBBEAD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EEF5CCDB-5E8A-4281-A0D2-36A7C43B6FE1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altLang="zh-TW" sz="2000" dirty="0">
              <a:latin typeface="Arial" pitchFamily="34" charset="0"/>
              <a:cs typeface="Arial" pitchFamily="34" charset="0"/>
            </a:rPr>
            <a:t>Job Offer</a:t>
          </a:r>
        </a:p>
      </dgm:t>
    </dgm:pt>
    <dgm:pt modelId="{1CEBDF44-27C1-4050-8053-63D48E0988D9}" type="parTrans" cxnId="{28C31434-1608-4AD6-B165-1802F1299CED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9C8E1578-BA74-4CB6-851D-EEB005F1B9F6}" type="sibTrans" cxnId="{28C31434-1608-4AD6-B165-1802F1299CED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81B9077F-B5A2-4E47-B7B3-8C6EB5FA1062}">
      <dgm:prSet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altLang="zh-TW" sz="2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Career Planning</a:t>
          </a:r>
          <a:endParaRPr lang="zh-TW" altLang="en-US" sz="20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013A4E7-0DC3-48BE-91BD-2DF67446D865}" type="parTrans" cxnId="{E5A644F3-23B6-4618-83B6-9E4BF34B5397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2C29A166-062F-44BC-A115-6FB0D36CCF71}" type="sibTrans" cxnId="{E5A644F3-23B6-4618-83B6-9E4BF34B5397}">
      <dgm:prSet/>
      <dgm:spPr/>
      <dgm:t>
        <a:bodyPr/>
        <a:lstStyle/>
        <a:p>
          <a:endParaRPr lang="zh-TW" altLang="en-US" sz="2000">
            <a:latin typeface="Arial" pitchFamily="34" charset="0"/>
            <a:cs typeface="Arial" pitchFamily="34" charset="0"/>
          </a:endParaRPr>
        </a:p>
      </dgm:t>
    </dgm:pt>
    <dgm:pt modelId="{A947FD8D-399C-427F-A0DB-E21BBBCC4E85}" type="pres">
      <dgm:prSet presAssocID="{1D8E5928-DF86-4F1F-AAC4-E42E83FF00E1}" presName="Name0" presStyleCnt="0">
        <dgm:presLayoutVars>
          <dgm:dir/>
          <dgm:resizeHandles val="exact"/>
        </dgm:presLayoutVars>
      </dgm:prSet>
      <dgm:spPr/>
    </dgm:pt>
    <dgm:pt modelId="{218D7C91-D28D-4D12-8206-3307E6A7F25C}" type="pres">
      <dgm:prSet presAssocID="{81B9077F-B5A2-4E47-B7B3-8C6EB5FA1062}" presName="parTxOnly" presStyleLbl="node1" presStyleIdx="0" presStyleCnt="5">
        <dgm:presLayoutVars>
          <dgm:bulletEnabled val="1"/>
        </dgm:presLayoutVars>
      </dgm:prSet>
      <dgm:spPr/>
    </dgm:pt>
    <dgm:pt modelId="{92A47D99-6CD4-4917-B759-9F9482F8B8DC}" type="pres">
      <dgm:prSet presAssocID="{2C29A166-062F-44BC-A115-6FB0D36CCF71}" presName="parSpace" presStyleCnt="0"/>
      <dgm:spPr/>
    </dgm:pt>
    <dgm:pt modelId="{C8217E42-C6AA-4CF3-8B16-89CBEE8D523A}" type="pres">
      <dgm:prSet presAssocID="{0F3A4F8B-7AD1-4B45-A3AE-E252DBA29867}" presName="parTxOnly" presStyleLbl="node1" presStyleIdx="1" presStyleCnt="5">
        <dgm:presLayoutVars>
          <dgm:bulletEnabled val="1"/>
        </dgm:presLayoutVars>
      </dgm:prSet>
      <dgm:spPr/>
    </dgm:pt>
    <dgm:pt modelId="{C8ADDEEE-90CB-4282-88EA-D0FFE954BE6D}" type="pres">
      <dgm:prSet presAssocID="{F6D91E8C-9A97-443A-96C7-9569BB5FC7FF}" presName="parSpace" presStyleCnt="0"/>
      <dgm:spPr/>
    </dgm:pt>
    <dgm:pt modelId="{17709DEE-9687-4EC9-9412-1817A0DE699A}" type="pres">
      <dgm:prSet presAssocID="{CE5899B5-D53E-43FB-BFAF-B07D80E50BFA}" presName="parTxOnly" presStyleLbl="node1" presStyleIdx="2" presStyleCnt="5">
        <dgm:presLayoutVars>
          <dgm:bulletEnabled val="1"/>
        </dgm:presLayoutVars>
      </dgm:prSet>
      <dgm:spPr/>
    </dgm:pt>
    <dgm:pt modelId="{493F455A-4B1A-484A-AB7F-DE11E35339F4}" type="pres">
      <dgm:prSet presAssocID="{11331E0F-9FBD-4765-B7FD-8BFAD4B4A57E}" presName="parSpace" presStyleCnt="0"/>
      <dgm:spPr/>
    </dgm:pt>
    <dgm:pt modelId="{A24629D8-E784-44A6-ACFE-F66F2D1BFDDD}" type="pres">
      <dgm:prSet presAssocID="{101E9DAA-50A7-49DD-BD66-0217C4752E97}" presName="parTxOnly" presStyleLbl="node1" presStyleIdx="3" presStyleCnt="5">
        <dgm:presLayoutVars>
          <dgm:bulletEnabled val="1"/>
        </dgm:presLayoutVars>
      </dgm:prSet>
      <dgm:spPr/>
    </dgm:pt>
    <dgm:pt modelId="{F23962EE-9FA2-488B-A498-18EC801B1C46}" type="pres">
      <dgm:prSet presAssocID="{C2EB41FF-CF2F-4D9B-A68B-8E9DDC7655F9}" presName="parSpace" presStyleCnt="0"/>
      <dgm:spPr/>
    </dgm:pt>
    <dgm:pt modelId="{55D0D317-3D1C-4A1E-B757-2001E93CD2F4}" type="pres">
      <dgm:prSet presAssocID="{EEF5CCDB-5E8A-4281-A0D2-36A7C43B6FE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1516311-0702-4682-9906-77C9D46AE6FB}" type="presOf" srcId="{0F3A4F8B-7AD1-4B45-A3AE-E252DBA29867}" destId="{C8217E42-C6AA-4CF3-8B16-89CBEE8D523A}" srcOrd="0" destOrd="0" presId="urn:microsoft.com/office/officeart/2005/8/layout/hChevron3"/>
    <dgm:cxn modelId="{10D16A1C-97B0-4AA6-8C7C-2B3D0C07645F}" type="presOf" srcId="{EEF5CCDB-5E8A-4281-A0D2-36A7C43B6FE1}" destId="{55D0D317-3D1C-4A1E-B757-2001E93CD2F4}" srcOrd="0" destOrd="0" presId="urn:microsoft.com/office/officeart/2005/8/layout/hChevron3"/>
    <dgm:cxn modelId="{28C31434-1608-4AD6-B165-1802F1299CED}" srcId="{1D8E5928-DF86-4F1F-AAC4-E42E83FF00E1}" destId="{EEF5CCDB-5E8A-4281-A0D2-36A7C43B6FE1}" srcOrd="4" destOrd="0" parTransId="{1CEBDF44-27C1-4050-8053-63D48E0988D9}" sibTransId="{9C8E1578-BA74-4CB6-851D-EEB005F1B9F6}"/>
    <dgm:cxn modelId="{971AB26A-47A3-4D35-939D-32F7E0C85D05}" type="presOf" srcId="{101E9DAA-50A7-49DD-BD66-0217C4752E97}" destId="{A24629D8-E784-44A6-ACFE-F66F2D1BFDDD}" srcOrd="0" destOrd="0" presId="urn:microsoft.com/office/officeart/2005/8/layout/hChevron3"/>
    <dgm:cxn modelId="{91C89671-B6EB-4E60-A33A-E13E3CFC6720}" srcId="{1D8E5928-DF86-4F1F-AAC4-E42E83FF00E1}" destId="{0F3A4F8B-7AD1-4B45-A3AE-E252DBA29867}" srcOrd="1" destOrd="0" parTransId="{2C4390B2-BD89-4CC2-AFF3-74FC623F0349}" sibTransId="{F6D91E8C-9A97-443A-96C7-9569BB5FC7FF}"/>
    <dgm:cxn modelId="{E8F46053-A6FE-4C0C-868E-0AC1D40D3D63}" type="presOf" srcId="{81B9077F-B5A2-4E47-B7B3-8C6EB5FA1062}" destId="{218D7C91-D28D-4D12-8206-3307E6A7F25C}" srcOrd="0" destOrd="0" presId="urn:microsoft.com/office/officeart/2005/8/layout/hChevron3"/>
    <dgm:cxn modelId="{7AEBC4A4-78EC-4A00-AF18-FB666014A79D}" type="presOf" srcId="{CE5899B5-D53E-43FB-BFAF-B07D80E50BFA}" destId="{17709DEE-9687-4EC9-9412-1817A0DE699A}" srcOrd="0" destOrd="0" presId="urn:microsoft.com/office/officeart/2005/8/layout/hChevron3"/>
    <dgm:cxn modelId="{1D2B5CEB-5376-4F36-A2DF-0461A6B3B45A}" srcId="{1D8E5928-DF86-4F1F-AAC4-E42E83FF00E1}" destId="{CE5899B5-D53E-43FB-BFAF-B07D80E50BFA}" srcOrd="2" destOrd="0" parTransId="{AB993A62-73F7-442E-AB14-08155D6D4F7C}" sibTransId="{11331E0F-9FBD-4765-B7FD-8BFAD4B4A57E}"/>
    <dgm:cxn modelId="{EA91B1F1-9DEC-4E5C-B833-6B4B52FBBEAD}" srcId="{1D8E5928-DF86-4F1F-AAC4-E42E83FF00E1}" destId="{101E9DAA-50A7-49DD-BD66-0217C4752E97}" srcOrd="3" destOrd="0" parTransId="{5812A0C4-4DD2-4C6D-BBD5-2B20C675967C}" sibTransId="{C2EB41FF-CF2F-4D9B-A68B-8E9DDC7655F9}"/>
    <dgm:cxn modelId="{E5A644F3-23B6-4618-83B6-9E4BF34B5397}" srcId="{1D8E5928-DF86-4F1F-AAC4-E42E83FF00E1}" destId="{81B9077F-B5A2-4E47-B7B3-8C6EB5FA1062}" srcOrd="0" destOrd="0" parTransId="{6013A4E7-0DC3-48BE-91BD-2DF67446D865}" sibTransId="{2C29A166-062F-44BC-A115-6FB0D36CCF71}"/>
    <dgm:cxn modelId="{DA37DDF5-B253-450E-9603-0BE38026CC95}" type="presOf" srcId="{1D8E5928-DF86-4F1F-AAC4-E42E83FF00E1}" destId="{A947FD8D-399C-427F-A0DB-E21BBBCC4E85}" srcOrd="0" destOrd="0" presId="urn:microsoft.com/office/officeart/2005/8/layout/hChevron3"/>
    <dgm:cxn modelId="{E2E2F19E-3969-497F-9846-DE104C581B5B}" type="presParOf" srcId="{A947FD8D-399C-427F-A0DB-E21BBBCC4E85}" destId="{218D7C91-D28D-4D12-8206-3307E6A7F25C}" srcOrd="0" destOrd="0" presId="urn:microsoft.com/office/officeart/2005/8/layout/hChevron3"/>
    <dgm:cxn modelId="{5AE2478F-38D7-44D0-BCFF-EE2A50936E77}" type="presParOf" srcId="{A947FD8D-399C-427F-A0DB-E21BBBCC4E85}" destId="{92A47D99-6CD4-4917-B759-9F9482F8B8DC}" srcOrd="1" destOrd="0" presId="urn:microsoft.com/office/officeart/2005/8/layout/hChevron3"/>
    <dgm:cxn modelId="{3A1672B7-FC2E-42C7-AAE4-BD166EF228A3}" type="presParOf" srcId="{A947FD8D-399C-427F-A0DB-E21BBBCC4E85}" destId="{C8217E42-C6AA-4CF3-8B16-89CBEE8D523A}" srcOrd="2" destOrd="0" presId="urn:microsoft.com/office/officeart/2005/8/layout/hChevron3"/>
    <dgm:cxn modelId="{6830D05A-F72E-4D54-BBC6-0555F455B65F}" type="presParOf" srcId="{A947FD8D-399C-427F-A0DB-E21BBBCC4E85}" destId="{C8ADDEEE-90CB-4282-88EA-D0FFE954BE6D}" srcOrd="3" destOrd="0" presId="urn:microsoft.com/office/officeart/2005/8/layout/hChevron3"/>
    <dgm:cxn modelId="{2CCE5405-9BD9-4836-837F-4714C7B8B3D5}" type="presParOf" srcId="{A947FD8D-399C-427F-A0DB-E21BBBCC4E85}" destId="{17709DEE-9687-4EC9-9412-1817A0DE699A}" srcOrd="4" destOrd="0" presId="urn:microsoft.com/office/officeart/2005/8/layout/hChevron3"/>
    <dgm:cxn modelId="{867415EA-89BD-4485-B29E-AC070573208A}" type="presParOf" srcId="{A947FD8D-399C-427F-A0DB-E21BBBCC4E85}" destId="{493F455A-4B1A-484A-AB7F-DE11E35339F4}" srcOrd="5" destOrd="0" presId="urn:microsoft.com/office/officeart/2005/8/layout/hChevron3"/>
    <dgm:cxn modelId="{8E6D67F0-6B13-418C-B23F-13C194CD094D}" type="presParOf" srcId="{A947FD8D-399C-427F-A0DB-E21BBBCC4E85}" destId="{A24629D8-E784-44A6-ACFE-F66F2D1BFDDD}" srcOrd="6" destOrd="0" presId="urn:microsoft.com/office/officeart/2005/8/layout/hChevron3"/>
    <dgm:cxn modelId="{A1FC4B1B-0EC1-4DAC-BD88-DA1C81BBA450}" type="presParOf" srcId="{A947FD8D-399C-427F-A0DB-E21BBBCC4E85}" destId="{F23962EE-9FA2-488B-A498-18EC801B1C46}" srcOrd="7" destOrd="0" presId="urn:microsoft.com/office/officeart/2005/8/layout/hChevron3"/>
    <dgm:cxn modelId="{864562AE-7BE0-4452-86E3-051B7579884E}" type="presParOf" srcId="{A947FD8D-399C-427F-A0DB-E21BBBCC4E85}" destId="{55D0D317-3D1C-4A1E-B757-2001E93CD2F4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D7C91-D28D-4D12-8206-3307E6A7F25C}">
      <dsp:nvSpPr>
        <dsp:cNvPr id="0" name=""/>
        <dsp:cNvSpPr/>
      </dsp:nvSpPr>
      <dsp:spPr>
        <a:xfrm>
          <a:off x="1346" y="1926150"/>
          <a:ext cx="2625753" cy="1050301"/>
        </a:xfrm>
        <a:prstGeom prst="homePlat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Career Planning</a:t>
          </a:r>
          <a:endParaRPr lang="zh-TW" altLang="en-US" sz="20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1346" y="1926150"/>
        <a:ext cx="2363178" cy="1050301"/>
      </dsp:txXfrm>
    </dsp:sp>
    <dsp:sp modelId="{C8217E42-C6AA-4CF3-8B16-89CBEE8D523A}">
      <dsp:nvSpPr>
        <dsp:cNvPr id="0" name=""/>
        <dsp:cNvSpPr/>
      </dsp:nvSpPr>
      <dsp:spPr>
        <a:xfrm>
          <a:off x="2101949" y="1926150"/>
          <a:ext cx="2625753" cy="105030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Activities &amp;</a:t>
          </a:r>
          <a:br>
            <a:rPr lang="en-US" altLang="zh-TW" sz="2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altLang="zh-TW" sz="2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Info-sessions</a:t>
          </a:r>
          <a:endParaRPr lang="zh-TW" altLang="en-US" sz="20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2627100" y="1926150"/>
        <a:ext cx="1575452" cy="1050301"/>
      </dsp:txXfrm>
    </dsp:sp>
    <dsp:sp modelId="{17709DEE-9687-4EC9-9412-1817A0DE699A}">
      <dsp:nvSpPr>
        <dsp:cNvPr id="0" name=""/>
        <dsp:cNvSpPr/>
      </dsp:nvSpPr>
      <dsp:spPr>
        <a:xfrm>
          <a:off x="4202551" y="1926150"/>
          <a:ext cx="2625753" cy="105030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Resume &amp; Cover Letter</a:t>
          </a:r>
          <a:endParaRPr lang="zh-TW" altLang="en-US" sz="20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4727702" y="1926150"/>
        <a:ext cx="1575452" cy="1050301"/>
      </dsp:txXfrm>
    </dsp:sp>
    <dsp:sp modelId="{A24629D8-E784-44A6-ACFE-F66F2D1BFDDD}">
      <dsp:nvSpPr>
        <dsp:cNvPr id="0" name=""/>
        <dsp:cNvSpPr/>
      </dsp:nvSpPr>
      <dsp:spPr>
        <a:xfrm>
          <a:off x="6303154" y="1926150"/>
          <a:ext cx="2625753" cy="1050301"/>
        </a:xfrm>
        <a:prstGeom prst="chevron">
          <a:avLst/>
        </a:prstGeom>
        <a:solidFill>
          <a:schemeClr val="tx2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Arial" pitchFamily="34" charset="0"/>
              <a:cs typeface="Arial" pitchFamily="34" charset="0"/>
            </a:rPr>
            <a:t>Interview</a:t>
          </a:r>
          <a:endParaRPr lang="zh-TW" altLang="en-US" sz="2000" kern="1200" dirty="0">
            <a:latin typeface="Arial" pitchFamily="34" charset="0"/>
            <a:cs typeface="Arial" pitchFamily="34" charset="0"/>
          </a:endParaRPr>
        </a:p>
      </dsp:txBody>
      <dsp:txXfrm>
        <a:off x="6828305" y="1926150"/>
        <a:ext cx="1575452" cy="1050301"/>
      </dsp:txXfrm>
    </dsp:sp>
    <dsp:sp modelId="{55D0D317-3D1C-4A1E-B757-2001E93CD2F4}">
      <dsp:nvSpPr>
        <dsp:cNvPr id="0" name=""/>
        <dsp:cNvSpPr/>
      </dsp:nvSpPr>
      <dsp:spPr>
        <a:xfrm>
          <a:off x="8403757" y="1926150"/>
          <a:ext cx="2625753" cy="1050301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Arial" pitchFamily="34" charset="0"/>
              <a:cs typeface="Arial" pitchFamily="34" charset="0"/>
            </a:rPr>
            <a:t>Job Offer</a:t>
          </a:r>
        </a:p>
      </dsp:txBody>
      <dsp:txXfrm>
        <a:off x="8928908" y="1926150"/>
        <a:ext cx="1575452" cy="1050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C75BE-CE80-4D6E-ABB5-B82D2324473C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39168-CFC6-48D9-AEEB-09DA8D84B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does “greedy” refer to for “greedy algorithm”?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Optimal at the current step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Monetary reward gained in the training process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Binary splitting using neural networks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None of the above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happens when there are too few steps of splitting in a tree?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Large bias, large variance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Large bias, small variance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Small bias, large variance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Small bias, small variance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a decision tree, if the current split is ineffective, future splits can still be effective (even very effective).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False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Which of the following are usually used to evaluate the quality of a split in a classification tree?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Gini-index and splitting bias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Cross-entropy and splitting bias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Gini-index and cross-entropy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of the above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Which of the following is true about bagging?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Works best for high variance and high bias learning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Works best for high variance and low bias learning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Works best for low variance and high bias learning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Works best for low variance and low bias learning methods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Which of the following is true about boosting?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 combination of many weaker learners to produce a strong learner.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Weaker learners are usually created in parallel.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Boosting is only applicable for classification problems.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None of the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39168-CFC6-48D9-AEEB-09DA8D84BA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04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39168-CFC6-48D9-AEEB-09DA8D84BA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47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54B5-B759-4033-9670-068B644D3672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5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B0DB-8C68-4987-9234-CBC45C0DD8E5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0AD-B671-4DC8-80F4-E82D0AFF22D6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00D1B-03E4-4C95-9C00-ECBC51EE2B95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2871F-C4ED-48EF-84FE-37F4C6CEB1F5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8687E-C2A3-4712-B516-C581AE417C8F}" type="datetime1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6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E54-E5EF-495B-A5AD-375CDD41DC32}" type="datetime1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4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CCFAB-276A-4C7C-A06B-2A72D137EDD1}" type="datetime1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0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7832-0A59-476B-8987-C0E92DB96D7D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7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E571-E7A9-4054-A8FB-912B7F0BC524}" type="datetime1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7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C0FD-77C7-402B-A948-23F781FE72B8}" type="datetime1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0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5CA3DF-4613-45E3-9F0E-6061F4EAC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25077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88AE7-F83D-448B-9CCE-100E83C89A6C}" type="datetime1">
              <a:rPr lang="en-US" smtClean="0"/>
              <a:t>5/21/2019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561A1FA-AF8D-40D5-924F-60D3B98E34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6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www.dealogic.com/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://www.financeasi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://www.pedaily.cn/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www.mckinsey.com/insights" TargetMode="Externa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B98D5-63E5-496B-BD3B-AA5363D3D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28F670-770A-4B67-AD88-7B426DE0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759587"/>
            <a:ext cx="10769600" cy="1338828"/>
          </a:xfrm>
        </p:spPr>
        <p:txBody>
          <a:bodyPr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in Finance</a:t>
            </a:r>
            <a:b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dirty="0">
                <a:solidFill>
                  <a:schemeClr val="bg1"/>
                </a:solidFill>
                <a:latin typeface="Edwardian Script ITC" panose="030303020407070D0804" pitchFamily="66" charset="0"/>
                <a:cs typeface="Arial" panose="020B0604020202020204" pitchFamily="34" charset="0"/>
              </a:rPr>
              <a:t>at</a:t>
            </a:r>
            <a:b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 Kong University of Science and Technology</a:t>
            </a:r>
            <a:endParaRPr lang="en-US" sz="3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9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5A5E6D-ED28-4781-BF05-D1F7C58A96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25E0B-BC8D-4F65-BF18-7E93403CDD76}"/>
              </a:ext>
            </a:extLst>
          </p:cNvPr>
          <p:cNvSpPr txBox="1"/>
          <p:nvPr/>
        </p:nvSpPr>
        <p:spPr>
          <a:xfrm>
            <a:off x="2751816" y="2305616"/>
            <a:ext cx="66883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www.slido.com</a:t>
            </a:r>
          </a:p>
          <a:p>
            <a:pPr algn="ctr"/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#UST</a:t>
            </a:r>
            <a:endParaRPr lang="en-HK" sz="7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8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7C48-F2FF-4C9E-895E-571ACAEF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China Construction Bank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83E2C-D5AF-4008-8BED-50366A3D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F69D5-F94C-4DD5-A3D7-66A6F1BB55CA}"/>
              </a:ext>
            </a:extLst>
          </p:cNvPr>
          <p:cNvSpPr txBox="1"/>
          <p:nvPr/>
        </p:nvSpPr>
        <p:spPr>
          <a:xfrm>
            <a:off x="838200" y="1690688"/>
            <a:ext cx="52578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lot of Fintech aim at disrupting the Banking industry, what kind of Fintech can a bank in Hong Kong implements without hurting its current position?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is the difference between Fintech and Information Technology in Banking?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 your example of Alibaba, is fintech must rely on Big data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is the difference between big data and traditional statistics science which has been doing complicated models for decades?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 recommend the Bank should develop own FinTech or rather cooperate with FinTech company？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are the challenges of Virtual banking in HK that you will foresee? What do you think about the successful case of the Tangerine Bank in Canada?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Compare to Singapore and China, what is the competitive edge do HK possesses?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you think Fintech is over-valued by the business and will it be just like a bubble effect?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DEF26-819F-4E2E-A51A-097F7DA91107}"/>
              </a:ext>
            </a:extLst>
          </p:cNvPr>
          <p:cNvSpPr txBox="1"/>
          <p:nvPr/>
        </p:nvSpPr>
        <p:spPr>
          <a:xfrm>
            <a:off x="6096000" y="1690688"/>
            <a:ext cx="5257800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9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Among these 5 processes in your AI implementation matrix, which one would be the easiest to implement? What should be the priorities?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9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you have any AI implementation roadmap recommendations for CCBA? What area can implement AI first?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9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fintech category/ product you think is the most attractive and valuable for us to make investment?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9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Any successful case for robotics investment?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9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AI is a learning engine thru trials and errors. Can the banks really tolerate on such errors during its implementation? High operational or reputation risk?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9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fintech category/ product you think is the most attractive and valuable for us to make investment?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9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your adversary example, what is your view in face recognition (like Alipay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刷臉支付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application, can it be manipulated by somebody to misuse this?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9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Any potential use of AI to assess loan product / mortgage serviceability?</a:t>
            </a:r>
          </a:p>
        </p:txBody>
      </p:sp>
    </p:spTree>
    <p:extLst>
      <p:ext uri="{BB962C8B-B14F-4D97-AF65-F5344CB8AC3E}">
        <p14:creationId xmlns:p14="http://schemas.microsoft.com/office/powerpoint/2010/main" val="21287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5F22-B977-4F90-BA5F-6F1A77C1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C4A89-25D5-4F3A-9639-365B4994B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105" b="10105"/>
          <a:stretch/>
        </p:blipFill>
        <p:spPr>
          <a:xfrm>
            <a:off x="806355" y="1017745"/>
            <a:ext cx="3314700" cy="745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723C49-A729-430E-B8EA-16196A359B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5860" y="699938"/>
            <a:ext cx="3314700" cy="1381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6E375-0056-4122-A15A-1F6C291974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402" y="534339"/>
            <a:ext cx="1710686" cy="17123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5ADB05-0F27-44E5-8C5D-E1763EAACFF4}"/>
              </a:ext>
            </a:extLst>
          </p:cNvPr>
          <p:cNvSpPr/>
          <p:nvPr/>
        </p:nvSpPr>
        <p:spPr>
          <a:xfrm>
            <a:off x="609600" y="2534887"/>
            <a:ext cx="3657600" cy="395798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65760" rIns="365760" bIns="182880" rtlCol="0" anchor="t"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finance and valuation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financial experts focusing on forward-looking elements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Credibility in asset management and equity research</a:t>
            </a:r>
            <a:endParaRPr lang="en-HK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networking, as circle is small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EBC9C-3819-448A-915D-6081E95A835D}"/>
              </a:ext>
            </a:extLst>
          </p:cNvPr>
          <p:cNvSpPr/>
          <p:nvPr/>
        </p:nvSpPr>
        <p:spPr>
          <a:xfrm>
            <a:off x="7924800" y="2534887"/>
            <a:ext cx="3657600" cy="3957987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65760" rIns="365760" bIns="182880" rtlCol="0" anchor="t"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quantitative elements, but still manageable from MAFS perspective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management and compliance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networking in middle-to-back-office positions, as circle is very small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9E4D73-55DE-4C54-961C-7FE34DB72C92}"/>
              </a:ext>
            </a:extLst>
          </p:cNvPr>
          <p:cNvSpPr/>
          <p:nvPr/>
        </p:nvSpPr>
        <p:spPr>
          <a:xfrm>
            <a:off x="4267200" y="2534887"/>
            <a:ext cx="3657600" cy="395798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65760" rIns="365760" bIns="182880" rtlCol="0" anchor="t"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 investments (VC </a:t>
            </a:r>
            <a:r>
              <a:rPr lang="en-HK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 PE</a:t>
            </a:r>
            <a:r>
              <a:rPr lang="en-HK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HK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 HF)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Include commodity, real estate, derivatives etc.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Buy-side (e.g. pension funds, family offices, foundations)</a:t>
            </a:r>
            <a:endParaRPr lang="en-HK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networking, as circle is very small</a:t>
            </a:r>
          </a:p>
        </p:txBody>
      </p:sp>
    </p:spTree>
    <p:extLst>
      <p:ext uri="{BB962C8B-B14F-4D97-AF65-F5344CB8AC3E}">
        <p14:creationId xmlns:p14="http://schemas.microsoft.com/office/powerpoint/2010/main" val="282383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5F22-B977-4F90-BA5F-6F1A77C1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5ADB05-0F27-44E5-8C5D-E1763EAACFF4}"/>
              </a:ext>
            </a:extLst>
          </p:cNvPr>
          <p:cNvSpPr/>
          <p:nvPr/>
        </p:nvSpPr>
        <p:spPr>
          <a:xfrm>
            <a:off x="609600" y="2534887"/>
            <a:ext cx="7315200" cy="3957987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65760" rIns="365760" bIns="182880" rtlCol="0" anchor="t"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financial experts (e.g. financial control, auditing) focusing on </a:t>
            </a:r>
            <a:r>
              <a:rPr lang="en-US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financials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a must to rise in ranks within an accounting firm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a CFO role at a large company (e.g. Fortune 500)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authority to explain at length about these two</a:t>
            </a:r>
            <a:endParaRPr lang="en-HK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EBC9C-3819-448A-915D-6081E95A835D}"/>
              </a:ext>
            </a:extLst>
          </p:cNvPr>
          <p:cNvSpPr/>
          <p:nvPr/>
        </p:nvSpPr>
        <p:spPr>
          <a:xfrm>
            <a:off x="7924800" y="2534887"/>
            <a:ext cx="3657600" cy="395798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65760" rIns="365760" bIns="182880" rtlCol="0" anchor="t"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10-hour, self-paced e-learning course that provides an interactive introduction to the financial markets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modules: Economic Indicators, Currencies, Fixed Income, Equities, and Getting Started on the Terminal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C8A913-176E-4EA8-9680-1448998D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61" y="452287"/>
            <a:ext cx="1876425" cy="1876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1D6488-29BA-4A1A-872F-4D1E6C30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062" y="342749"/>
            <a:ext cx="2095500" cy="2095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5151579-4E03-454F-BD1B-6FC74D699984}"/>
              </a:ext>
            </a:extLst>
          </p:cNvPr>
          <p:cNvGrpSpPr/>
          <p:nvPr/>
        </p:nvGrpSpPr>
        <p:grpSpPr>
          <a:xfrm>
            <a:off x="8650367" y="391868"/>
            <a:ext cx="2206467" cy="1997262"/>
            <a:chOff x="8456770" y="402497"/>
            <a:chExt cx="2206467" cy="19972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F4DF0F-6799-4F30-A14A-A265349C9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50366" y="1390889"/>
              <a:ext cx="1819275" cy="10088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7372E2-1231-4CD4-A009-CCC48386C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56770" y="402497"/>
              <a:ext cx="2206467" cy="1159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58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FF8E1-5604-49A8-875C-23B13640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6857B-8575-484A-842A-E2DD902B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3" y="365760"/>
            <a:ext cx="4572000" cy="612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4DCC5-6F28-474F-986C-FF22EF04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7" y="365760"/>
            <a:ext cx="457200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60823-D496-4FA0-96DA-A5A49457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2141E-4737-4089-821A-CA679A9E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DC52A-F307-46C7-ABD6-58847D44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DD777-F4BA-483E-8F4A-A0BD0A38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3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5F22-B977-4F90-BA5F-6F1A77C1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5ADB05-0F27-44E5-8C5D-E1763EAACFF4}"/>
              </a:ext>
            </a:extLst>
          </p:cNvPr>
          <p:cNvSpPr/>
          <p:nvPr/>
        </p:nvSpPr>
        <p:spPr>
          <a:xfrm>
            <a:off x="609600" y="2534887"/>
            <a:ext cx="7315200" cy="3957987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65760" rIns="365760" bIns="182880" rtlCol="0" anchor="t"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financial experts (e.g. financial control, auditing) focusing on </a:t>
            </a:r>
            <a:r>
              <a:rPr lang="en-US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financials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a must to rise in ranks within an accounting firm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a CFO role at a large company (e.g. Fortune 500)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authority to explain at length about these two</a:t>
            </a:r>
            <a:endParaRPr lang="en-HK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EBC9C-3819-448A-915D-6081E95A835D}"/>
              </a:ext>
            </a:extLst>
          </p:cNvPr>
          <p:cNvSpPr/>
          <p:nvPr/>
        </p:nvSpPr>
        <p:spPr>
          <a:xfrm>
            <a:off x="7924800" y="2534887"/>
            <a:ext cx="3657600" cy="395798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365760" rIns="365760" bIns="182880" rtlCol="0" anchor="t"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10-hour, self-paced e-learning course that provides an interactive introduction to the financial markets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modules: Economic Indicators, Currencies, Fixed Income, Equities, and Getting Started on the Terminal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C8A913-176E-4EA8-9680-1448998D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61" y="452287"/>
            <a:ext cx="1876425" cy="1876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1D6488-29BA-4A1A-872F-4D1E6C30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062" y="342749"/>
            <a:ext cx="2095500" cy="2095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5151579-4E03-454F-BD1B-6FC74D699984}"/>
              </a:ext>
            </a:extLst>
          </p:cNvPr>
          <p:cNvGrpSpPr/>
          <p:nvPr/>
        </p:nvGrpSpPr>
        <p:grpSpPr>
          <a:xfrm>
            <a:off x="8650367" y="391868"/>
            <a:ext cx="2206467" cy="1997262"/>
            <a:chOff x="8456770" y="402497"/>
            <a:chExt cx="2206467" cy="19972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F4DF0F-6799-4F30-A14A-A265349C9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50366" y="1390889"/>
              <a:ext cx="1819275" cy="10088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7372E2-1231-4CD4-A009-CCC48386C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56770" y="402497"/>
              <a:ext cx="2206467" cy="1159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32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0E00-D0B0-43B1-8014-86E8F990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18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1E3887-CF2C-4DEC-91E2-EDF43598D259}"/>
              </a:ext>
            </a:extLst>
          </p:cNvPr>
          <p:cNvGrpSpPr/>
          <p:nvPr/>
        </p:nvGrpSpPr>
        <p:grpSpPr>
          <a:xfrm>
            <a:off x="0" y="-1451"/>
            <a:ext cx="5399315" cy="3090999"/>
            <a:chOff x="348342" y="333828"/>
            <a:chExt cx="5399315" cy="3090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D5F5CF-1104-4570-BE0A-94A793A12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8" r="89762" b="11773"/>
            <a:stretch/>
          </p:blipFill>
          <p:spPr>
            <a:xfrm rot="5400000">
              <a:off x="2579913" y="-1897742"/>
              <a:ext cx="936173" cy="53993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3FEFE7-850E-4DA1-A74C-E2107A65F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30348"/>
            <a:stretch/>
          </p:blipFill>
          <p:spPr>
            <a:xfrm>
              <a:off x="348342" y="1269998"/>
              <a:ext cx="5394960" cy="21548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7EFAE2-7A18-48A6-B872-2B951B774B88}"/>
              </a:ext>
            </a:extLst>
          </p:cNvPr>
          <p:cNvGrpSpPr/>
          <p:nvPr/>
        </p:nvGrpSpPr>
        <p:grpSpPr>
          <a:xfrm>
            <a:off x="3394710" y="1986735"/>
            <a:ext cx="5399315" cy="2926079"/>
            <a:chOff x="10961187" y="2656115"/>
            <a:chExt cx="5399315" cy="29260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7AE518-B28A-47DB-901B-94ECDC08B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0" t="9498" r="55647" b="11773"/>
            <a:stretch/>
          </p:blipFill>
          <p:spPr>
            <a:xfrm rot="5400000">
              <a:off x="13175183" y="442120"/>
              <a:ext cx="971323" cy="53993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86C375-E004-4294-8EF1-2562499C8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33195"/>
            <a:stretch/>
          </p:blipFill>
          <p:spPr>
            <a:xfrm>
              <a:off x="10961187" y="3627437"/>
              <a:ext cx="5394960" cy="195475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E6CA2B-D6D6-4766-8E4F-DE6E0E951E19}"/>
              </a:ext>
            </a:extLst>
          </p:cNvPr>
          <p:cNvGrpSpPr/>
          <p:nvPr/>
        </p:nvGrpSpPr>
        <p:grpSpPr>
          <a:xfrm>
            <a:off x="6789420" y="3810002"/>
            <a:ext cx="5402580" cy="3047998"/>
            <a:chOff x="6513648" y="3627439"/>
            <a:chExt cx="5402580" cy="30479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80E2E2-083F-468D-96FB-2CAB89F77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39085"/>
            <a:stretch/>
          </p:blipFill>
          <p:spPr>
            <a:xfrm>
              <a:off x="6513648" y="4818746"/>
              <a:ext cx="5402580" cy="1856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09A89F-DA69-4B2F-A130-CE7403409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7" t="9498" r="20305" b="11773"/>
            <a:stretch/>
          </p:blipFill>
          <p:spPr>
            <a:xfrm rot="5400000">
              <a:off x="8620917" y="1523436"/>
              <a:ext cx="1191307" cy="5399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481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/>
          <p:cNvCxnSpPr/>
          <p:nvPr/>
        </p:nvCxnSpPr>
        <p:spPr>
          <a:xfrm flipV="1">
            <a:off x="1513917" y="2532038"/>
            <a:ext cx="695994" cy="604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209911" y="2532037"/>
            <a:ext cx="17074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209911" y="2162707"/>
            <a:ext cx="1887055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What you want</a:t>
            </a:r>
            <a:endParaRPr lang="zh-TW" altLang="en-US" dirty="0">
              <a:solidFill>
                <a:prstClr val="black"/>
              </a:solidFill>
              <a:latin typeface="Arial" pitchFamily="34" charset="0"/>
              <a:ea typeface="新細明體" panose="02020500000000000000" pitchFamily="18" charset="-120"/>
              <a:cs typeface="Arial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634036" y="2841675"/>
            <a:ext cx="695994" cy="604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4330030" y="2841674"/>
            <a:ext cx="331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30030" y="1641345"/>
            <a:ext cx="3451651" cy="120032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Show face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Presence counts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altLang="zh-TW" b="1" dirty="0">
                <a:solidFill>
                  <a:srgbClr val="0033D6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Ask smart questions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A test of the “intangibles” (EQ)</a:t>
            </a:r>
            <a:endParaRPr lang="zh-TW" altLang="en-US" dirty="0">
              <a:solidFill>
                <a:prstClr val="black"/>
              </a:solidFill>
              <a:latin typeface="Arial" pitchFamily="34" charset="0"/>
              <a:ea typeface="新細明體" panose="02020500000000000000" pitchFamily="18" charset="-12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069518" y="3329149"/>
            <a:ext cx="695994" cy="604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7765513" y="3329148"/>
            <a:ext cx="37298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65513" y="2128820"/>
            <a:ext cx="3845916" cy="12003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174625" indent="-174625">
              <a:buFont typeface="Arial" pitchFamily="34" charset="0"/>
              <a:buChar char="•"/>
            </a:pPr>
            <a:r>
              <a:rPr lang="en-US" altLang="zh-TW" b="1" dirty="0">
                <a:solidFill>
                  <a:srgbClr val="0033D6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Market questions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altLang="zh-TW" b="1" dirty="0">
                <a:solidFill>
                  <a:srgbClr val="0033D6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Technical questions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Company specific questions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General and behavioral questions</a:t>
            </a:r>
            <a:endParaRPr lang="zh-TW" altLang="en-US" dirty="0">
              <a:solidFill>
                <a:prstClr val="black"/>
              </a:solidFill>
              <a:latin typeface="Arial" pitchFamily="34" charset="0"/>
              <a:ea typeface="新細明體" panose="02020500000000000000" pitchFamily="18" charset="-120"/>
              <a:cs typeface="Arial" pitchFamily="34" charset="0"/>
            </a:endParaRP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2481943" y="5271371"/>
            <a:ext cx="2871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353278" y="4667302"/>
            <a:ext cx="695994" cy="604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81943" y="4625040"/>
            <a:ext cx="3002745" cy="646331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Name dropping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Can be a “hygienic” factor</a:t>
            </a:r>
            <a:endParaRPr lang="zh-TW" altLang="en-US" dirty="0">
              <a:solidFill>
                <a:prstClr val="black"/>
              </a:solidFill>
              <a:latin typeface="Arial" pitchFamily="34" charset="0"/>
              <a:ea typeface="新細明體" panose="02020500000000000000" pitchFamily="18" charset="-120"/>
              <a:cs typeface="Arial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6432924" y="6181301"/>
            <a:ext cx="25621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995112" y="5369011"/>
            <a:ext cx="935901" cy="812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32924" y="5239128"/>
            <a:ext cx="3021981" cy="92333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Offer negotiation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“Strategy” vs. “Execution”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altLang="zh-TW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Trends and outlook</a:t>
            </a:r>
            <a:endParaRPr lang="zh-TW" altLang="en-US" dirty="0">
              <a:solidFill>
                <a:prstClr val="black"/>
              </a:solidFill>
              <a:latin typeface="Arial" pitchFamily="34" charset="0"/>
              <a:ea typeface="新細明體" panose="02020500000000000000" pitchFamily="18" charset="-120"/>
              <a:cs typeface="Arial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EEACC10E-065A-4172-80E0-E4A1035159B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ysClr val="windowText" lastClr="000000"/>
                </a:solidFill>
                <a:latin typeface="Calibri Light" panose="020F0302020204030204"/>
              </a:rPr>
              <a:t>The Recruitment Process</a:t>
            </a:r>
          </a:p>
        </p:txBody>
      </p:sp>
      <p:graphicFrame>
        <p:nvGraphicFramePr>
          <p:cNvPr id="33" name="Diagram 32"/>
          <p:cNvGraphicFramePr/>
          <p:nvPr>
            <p:extLst/>
          </p:nvPr>
        </p:nvGraphicFramePr>
        <p:xfrm>
          <a:off x="580572" y="1824219"/>
          <a:ext cx="11030857" cy="4902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8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5A5E6D-ED28-4781-BF05-D1F7C58A96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25E0B-BC8D-4F65-BF18-7E93403CDD76}"/>
              </a:ext>
            </a:extLst>
          </p:cNvPr>
          <p:cNvSpPr txBox="1"/>
          <p:nvPr/>
        </p:nvSpPr>
        <p:spPr>
          <a:xfrm>
            <a:off x="2751816" y="2305616"/>
            <a:ext cx="66883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www.slido.com</a:t>
            </a:r>
          </a:p>
          <a:p>
            <a:pPr algn="ctr"/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#UST</a:t>
            </a:r>
            <a:endParaRPr lang="en-HK" sz="7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37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58F5-6773-44BA-A264-2C6F51B1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a Career in Finance</a:t>
            </a:r>
            <a:endParaRPr lang="en-HK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994DA3-6491-49BF-B7BF-C6A32DFC1791}"/>
              </a:ext>
            </a:extLst>
          </p:cNvPr>
          <p:cNvGrpSpPr/>
          <p:nvPr/>
        </p:nvGrpSpPr>
        <p:grpSpPr>
          <a:xfrm>
            <a:off x="1919364" y="1766888"/>
            <a:ext cx="8353272" cy="4655901"/>
            <a:chOff x="1981200" y="1766888"/>
            <a:chExt cx="8353272" cy="46559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2296F8-43C0-4085-AA4D-C29D689930AD}"/>
                </a:ext>
              </a:extLst>
            </p:cNvPr>
            <p:cNvSpPr txBox="1"/>
            <p:nvPr/>
          </p:nvSpPr>
          <p:spPr>
            <a:xfrm>
              <a:off x="1981200" y="1766888"/>
              <a:ext cx="8229599" cy="250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FinanceAsia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(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hlinkClick r:id="rId2"/>
                </a:rPr>
                <a:t>http://www.financeasia.com/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Dealogic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(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hlinkClick r:id="rId3"/>
                </a:rPr>
                <a:t>http://www.dealogic.com/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McKinsey Insights (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hlinkClick r:id="rId4"/>
                </a:rPr>
                <a:t>http://www.mckinsey.com/insights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zh-HK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清科集团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：投资界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hlinkClick r:id="rId5"/>
                </a:rPr>
                <a:t>http://www.pedaily.cn/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Wind Financial Terminal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65A416-906D-4DD7-A6C9-D634BF8C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412" y="5209705"/>
              <a:ext cx="2573188" cy="10844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E2C411-2502-461B-9611-EB3904CD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658" y="3859769"/>
              <a:ext cx="1647522" cy="16475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D213C1-A895-4F81-9224-263301E95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81200" y="5613142"/>
              <a:ext cx="4686611" cy="8096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DED56-71D6-46AE-BAC5-C14F9E30F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81200" y="4373967"/>
              <a:ext cx="3048000" cy="619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17D909-AE85-4470-BCB5-79E615E1E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15540" y="3830152"/>
              <a:ext cx="2918932" cy="574712"/>
            </a:xfrm>
            <a:prstGeom prst="rect">
              <a:avLst/>
            </a:prstGeom>
          </p:spPr>
        </p:pic>
      </p:grp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075B03C-42EB-41DB-A3C8-06FBF19F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92875"/>
            <a:ext cx="2743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1A1FA-AF8D-40D5-924F-60D3B98E349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16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11E4F-A534-4948-BD4E-729FABE0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C3B30-E6EA-4EB6-BE56-18ED41B5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3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99B0-01EA-4325-B79B-3B31235B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Assignment &amp; Presentation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8305A-C09D-4A78-8E9C-29712E99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1C646-AA35-4DBF-8497-124432F05AF8}"/>
              </a:ext>
            </a:extLst>
          </p:cNvPr>
          <p:cNvSpPr txBox="1"/>
          <p:nvPr/>
        </p:nvSpPr>
        <p:spPr>
          <a:xfrm>
            <a:off x="838200" y="1690688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NO exam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Final assignment (group) in the form of an eight (8)-page report based on the NIPS format documenting:</a:t>
            </a:r>
          </a:p>
          <a:p>
            <a:pPr marL="971550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Progress and learning from group project (technical report)</a:t>
            </a:r>
          </a:p>
          <a:p>
            <a:pPr marL="971550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Reflection on an AI article and a finance one (essay)</a:t>
            </a:r>
          </a:p>
          <a:p>
            <a:pPr marL="971550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Synthesis and suggestions for further study</a:t>
            </a:r>
          </a:p>
          <a:p>
            <a:pPr marL="971550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 individual contribution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Final presentation (group) in short YouTube videos (10 mins)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Peer review for both final assignments and final presentations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Due date: May 26, 2019 (Sunday)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6A479-574C-4238-90D6-FE93738BD508}"/>
              </a:ext>
            </a:extLst>
          </p:cNvPr>
          <p:cNvSpPr txBox="1"/>
          <p:nvPr/>
        </p:nvSpPr>
        <p:spPr>
          <a:xfrm>
            <a:off x="838200" y="6246654"/>
            <a:ext cx="10515596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Note: Details may change depending on class progress as well as feedback and policy of HKUST.</a:t>
            </a:r>
          </a:p>
        </p:txBody>
      </p:sp>
    </p:spTree>
    <p:extLst>
      <p:ext uri="{BB962C8B-B14F-4D97-AF65-F5344CB8AC3E}">
        <p14:creationId xmlns:p14="http://schemas.microsoft.com/office/powerpoint/2010/main" val="208021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D4C44-4D19-4AD2-BEEE-395156B1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7C6569-F250-45B8-8F9D-D1392865A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76412"/>
              </p:ext>
            </p:extLst>
          </p:nvPr>
        </p:nvGraphicFramePr>
        <p:xfrm>
          <a:off x="838200" y="1936909"/>
          <a:ext cx="10515596" cy="29478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27219">
                  <a:extLst>
                    <a:ext uri="{9D8B030D-6E8A-4147-A177-3AD203B41FA5}">
                      <a16:colId xmlns:a16="http://schemas.microsoft.com/office/drawing/2014/main" val="1035502337"/>
                    </a:ext>
                  </a:extLst>
                </a:gridCol>
                <a:gridCol w="5835844">
                  <a:extLst>
                    <a:ext uri="{9D8B030D-6E8A-4147-A177-3AD203B41FA5}">
                      <a16:colId xmlns:a16="http://schemas.microsoft.com/office/drawing/2014/main" val="671400112"/>
                    </a:ext>
                  </a:extLst>
                </a:gridCol>
                <a:gridCol w="3252533">
                  <a:extLst>
                    <a:ext uri="{9D8B030D-6E8A-4147-A177-3AD203B41FA5}">
                      <a16:colId xmlns:a16="http://schemas.microsoft.com/office/drawing/2014/main" val="290507444"/>
                    </a:ext>
                  </a:extLst>
                </a:gridCol>
              </a:tblGrid>
              <a:tr h="2132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Presenters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357674"/>
                  </a:ext>
                </a:extLst>
              </a:tr>
              <a:tr h="3566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Apr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to Unsupervised Learning</a:t>
                      </a:r>
                    </a:p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Cases Studies, Industry Primers &amp; Logistics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Prof. Yao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Anthony Woo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868584"/>
                  </a:ext>
                </a:extLst>
              </a:tr>
              <a:tr h="2132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Investment Trends &amp; FinTech 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Mr. Christopher Lee</a:t>
                      </a:r>
                    </a:p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Anthony Woo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89933"/>
                  </a:ext>
                </a:extLst>
              </a:tr>
              <a:tr h="2132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May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Yifei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Huang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91656"/>
                  </a:ext>
                </a:extLst>
              </a:tr>
              <a:tr h="2132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Concluding Remarks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Prof. Yao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Anthony Woo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3193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0952D4F-F10D-4657-A085-E8EEE6E3A4FD}"/>
              </a:ext>
            </a:extLst>
          </p:cNvPr>
          <p:cNvSpPr txBox="1"/>
          <p:nvPr/>
        </p:nvSpPr>
        <p:spPr>
          <a:xfrm>
            <a:off x="838200" y="6246654"/>
            <a:ext cx="10515596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Note: Details may change depending on class progress, development of relevant technologies, as well as information and feedback from students’ surveys.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FC9ED0-E5FF-417E-BBA0-A83C2D12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Class Schedule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96004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A452-704F-42E1-A866-7EF0FA53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6E3C2-2A78-4EC1-B2E2-15696EA0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1"/>
            <a:ext cx="12192000" cy="68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8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75F2677-2348-4E15-B03B-2C99900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77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415C4-FDE3-4945-BB41-FCC1818BAB4B}"/>
              </a:ext>
            </a:extLst>
          </p:cNvPr>
          <p:cNvSpPr txBox="1"/>
          <p:nvPr/>
        </p:nvSpPr>
        <p:spPr>
          <a:xfrm>
            <a:off x="838200" y="1703810"/>
            <a:ext cx="5257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Additionally, Chris is a board director with expertise in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financial markets, risk management, governance and leadership development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Currently, he serves as an Independent Board Member with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Matthews Asia Funds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the largest US Investment Company (’40 Act) with a dedicated focus on Asia Pacific markets and The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Asian Masters Fund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Limited, an investment company listed in Sydney, Australia.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Previously, Chris was an investment banker for 18 years, acting as Managing Director and divisional &amp; regional heads at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Deutsche Bank AG, UBS Investment Bank AG and Bank of America Merrill Lynch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He worked in </a:t>
            </a:r>
            <a:r>
              <a:rPr lang="en-US" sz="1400" dirty="0">
                <a:solidFill>
                  <a:srgbClr val="0033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capital markets, managed derivative product development and provided equity sales &amp; trading functions to institutional investors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2CE42-C711-4424-AEF0-F99228946A6B}"/>
              </a:ext>
            </a:extLst>
          </p:cNvPr>
          <p:cNvSpPr txBox="1"/>
          <p:nvPr/>
        </p:nvSpPr>
        <p:spPr>
          <a:xfrm>
            <a:off x="6096000" y="1703809"/>
            <a:ext cx="5257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 is an advocate of sustainable enterprises and environmentally conscious projects, serving on various boards with a passion for promoting education, conservation, energy efficiency and sustainability. Chris also serves on the boards of UC Berkeley-Haas Dean’s Advisory Circle, African Wildlife Foundation, Hong Kong Securities and Investment Institute and Salzburg Global Seminar.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Academically, Chris is an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associate professor of science practice at HKUST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teaches financial mathematics and risk management courses. He completed the AMP at Harvard University and holds a BS in Mechanical Engineering and an MBA from the University of California, Berkeley.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66D0A-A4BF-416F-B5AB-0039253D7A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3839" y="4757896"/>
            <a:ext cx="1425775" cy="738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A1AEF-5563-4E35-B1C7-78563154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74" y="4945678"/>
            <a:ext cx="1627942" cy="242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59AAB-50DF-45AA-9BB2-F431C57EDFC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2694" y="5224282"/>
            <a:ext cx="1848132" cy="970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9A91D-DA1D-4E74-953E-3CD9A3443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5" y="5515686"/>
            <a:ext cx="1056709" cy="387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C88258-06A6-46DF-81A9-BE6727C855A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6726" y="5916477"/>
            <a:ext cx="1882472" cy="5506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6F330-FB8E-45BB-8DE1-9327224B55B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7814" y="5750245"/>
            <a:ext cx="1627942" cy="8139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F7B12-C38A-4E57-B239-5DC1B9CCE9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224" b="32224"/>
          <a:stretch/>
        </p:blipFill>
        <p:spPr>
          <a:xfrm>
            <a:off x="9666866" y="5390053"/>
            <a:ext cx="2320590" cy="54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A0FDF1-8AA8-47EA-8E2D-231FA67BB5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69" y="4763901"/>
            <a:ext cx="1627942" cy="606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6CB83E-E6C7-4B27-B8E6-EF7B177F236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838200" y="1651211"/>
            <a:ext cx="1645920" cy="164592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1A9B24-A7AE-4505-889F-231F597D5E94}"/>
              </a:ext>
            </a:extLst>
          </p:cNvPr>
          <p:cNvSpPr txBox="1"/>
          <p:nvPr/>
        </p:nvSpPr>
        <p:spPr>
          <a:xfrm>
            <a:off x="2590801" y="1703809"/>
            <a:ext cx="3505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Mr. Chris Lee is a partner at FAA Investments, a private investment group focusing on real estate, early stage companies and in-depth research on hedge funds and private equity managers, with home bases in San Francisco and Hong Kong.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EE086D-5E5B-4332-B365-A88C789950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0FD93E-2AB6-4381-B85F-29BC4EB9955A}"/>
              </a:ext>
            </a:extLst>
          </p:cNvPr>
          <p:cNvSpPr txBox="1"/>
          <p:nvPr/>
        </p:nvSpPr>
        <p:spPr>
          <a:xfrm>
            <a:off x="838198" y="365125"/>
            <a:ext cx="105156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Investment Trends &amp; FinTech Outlook</a:t>
            </a:r>
            <a:br>
              <a:rPr lang="en-US" sz="4400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Christopher Lee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 May 3, 2019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 7:30pm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 HKUST Lecture Theatre E</a:t>
            </a:r>
          </a:p>
          <a:p>
            <a:pPr algn="ctr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M.Sc. in Financial Mathematics: AI in Finance</a:t>
            </a:r>
            <a:endParaRPr lang="en-HK" sz="2000" b="1" dirty="0"/>
          </a:p>
        </p:txBody>
      </p:sp>
    </p:spTree>
    <p:extLst>
      <p:ext uri="{BB962C8B-B14F-4D97-AF65-F5344CB8AC3E}">
        <p14:creationId xmlns:p14="http://schemas.microsoft.com/office/powerpoint/2010/main" val="241440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E0C0-71C6-453B-912E-B76CFB9F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Consultative Session: Tips &amp; Best Practices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C5C2-2A05-4B23-8CC7-B1988D06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0792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Because it is a company internship, you are held accountable to corporate standards</a:t>
            </a:r>
          </a:p>
          <a:p>
            <a:r>
              <a:rPr lang="en-US" dirty="0"/>
              <a:t>Not mandatory, but “highly recommended”</a:t>
            </a:r>
          </a:p>
          <a:p>
            <a:pPr lvl="1"/>
            <a:r>
              <a:rPr lang="en-US" dirty="0"/>
              <a:t>Same for company meetings, which range from “DS Co. Daily Update” to “Alibaba Annual Meeting”</a:t>
            </a:r>
          </a:p>
          <a:p>
            <a:r>
              <a:rPr lang="en-HK" dirty="0"/>
              <a:t>If you cannot attend, ask your teammates to talk on your behalf</a:t>
            </a:r>
          </a:p>
          <a:p>
            <a:r>
              <a:rPr lang="en-HK" dirty="0"/>
              <a:t>No one knows what the “true” answer is, so having some </a:t>
            </a:r>
            <a:r>
              <a:rPr lang="en-HK" b="1" dirty="0"/>
              <a:t>unified</a:t>
            </a:r>
            <a:r>
              <a:rPr lang="en-HK" dirty="0"/>
              <a:t> direction matters more than what is right vs. wrong</a:t>
            </a:r>
          </a:p>
          <a:p>
            <a:r>
              <a:rPr lang="en-HK" dirty="0"/>
              <a:t>Be concise, clear, and straight-forward. Talking more does not mean a higher score</a:t>
            </a:r>
          </a:p>
          <a:p>
            <a:r>
              <a:rPr lang="en-HK" dirty="0"/>
              <a:t>There may be team members who are not very eloquent or articulative, you get points for helping him or her (in fact, you both get points, so it is a “win-win”)</a:t>
            </a:r>
          </a:p>
          <a:p>
            <a:r>
              <a:rPr lang="en-HK" dirty="0"/>
              <a:t>There will be more sessions; some may ask whether the consultative sessions are mandatory, the real answer is yes and no… possibly “passively-mandatory”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D7708-4AE5-4BDD-A54A-6B06A4C4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D3914-C2EA-40D8-BC8B-184DA6C802A6}"/>
              </a:ext>
            </a:extLst>
          </p:cNvPr>
          <p:cNvSpPr txBox="1"/>
          <p:nvPr/>
        </p:nvSpPr>
        <p:spPr>
          <a:xfrm>
            <a:off x="838200" y="1690688"/>
            <a:ext cx="5257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it is a company internship, you are held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accountable to corporate standards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(US standards, to be specific)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 mandatory, but “highly recommended”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Same for company meetings, which range from “DS Co. Daily Update” to “Alibaba Annual Meeting”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cannot attend, ask your teammates to talk on your behalf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concise, clear, and straight-forward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Talking more does not mean a better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5EC0E-4F22-48B8-BDCC-BE4BDEC653DD}"/>
              </a:ext>
            </a:extLst>
          </p:cNvPr>
          <p:cNvSpPr txBox="1"/>
          <p:nvPr/>
        </p:nvSpPr>
        <p:spPr>
          <a:xfrm>
            <a:off x="6096000" y="1690687"/>
            <a:ext cx="525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may be team members who are not very eloquent or articulative, you get points for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helping each other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In fact, you both get points, so it is a “win-win”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a dialogue and a discussion. No one knows what the “true” answer is, so having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some sense of the right direction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matters more than what is right vs. wrong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will be more of these sessions, so stay tuned</a:t>
            </a:r>
          </a:p>
        </p:txBody>
      </p:sp>
    </p:spTree>
    <p:extLst>
      <p:ext uri="{BB962C8B-B14F-4D97-AF65-F5344CB8AC3E}">
        <p14:creationId xmlns:p14="http://schemas.microsoft.com/office/powerpoint/2010/main" val="394261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B98D5-63E5-496B-BD3B-AA5363D3DA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28F670-770A-4B67-AD88-7B426DE0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78135"/>
            <a:ext cx="10769600" cy="701731"/>
          </a:xfr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the Classroom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1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D4C44-4D19-4AD2-BEEE-395156B1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7C6569-F250-45B8-8F9D-D1392865A7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196" y="1690688"/>
          <a:ext cx="5212080" cy="371950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65223">
                  <a:extLst>
                    <a:ext uri="{9D8B030D-6E8A-4147-A177-3AD203B41FA5}">
                      <a16:colId xmlns:a16="http://schemas.microsoft.com/office/drawing/2014/main" val="2041424021"/>
                    </a:ext>
                  </a:extLst>
                </a:gridCol>
                <a:gridCol w="961432">
                  <a:extLst>
                    <a:ext uri="{9D8B030D-6E8A-4147-A177-3AD203B41FA5}">
                      <a16:colId xmlns:a16="http://schemas.microsoft.com/office/drawing/2014/main" val="1035502337"/>
                    </a:ext>
                  </a:extLst>
                </a:gridCol>
                <a:gridCol w="3185425">
                  <a:extLst>
                    <a:ext uri="{9D8B030D-6E8A-4147-A177-3AD203B41FA5}">
                      <a16:colId xmlns:a16="http://schemas.microsoft.com/office/drawing/2014/main" val="671400112"/>
                    </a:ext>
                  </a:extLst>
                </a:gridCol>
              </a:tblGrid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Topic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357674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Feb 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HireVue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Recruiting &amp;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342823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 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Company Research: Bloomberg, McKinsey Insights, Zero2IPO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903015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 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PowerPoint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069405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 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CV Writing &amp; Interview Preparation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74536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Mar 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Certifications (CFA, CPA, GMAT…)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65725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005942-D3A6-4B31-AFCC-435EC4FEDE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41720" y="1690688"/>
          <a:ext cx="5212080" cy="371950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65223">
                  <a:extLst>
                    <a:ext uri="{9D8B030D-6E8A-4147-A177-3AD203B41FA5}">
                      <a16:colId xmlns:a16="http://schemas.microsoft.com/office/drawing/2014/main" val="2041424021"/>
                    </a:ext>
                  </a:extLst>
                </a:gridCol>
                <a:gridCol w="961431">
                  <a:extLst>
                    <a:ext uri="{9D8B030D-6E8A-4147-A177-3AD203B41FA5}">
                      <a16:colId xmlns:a16="http://schemas.microsoft.com/office/drawing/2014/main" val="1035502337"/>
                    </a:ext>
                  </a:extLst>
                </a:gridCol>
                <a:gridCol w="3185426">
                  <a:extLst>
                    <a:ext uri="{9D8B030D-6E8A-4147-A177-3AD203B41FA5}">
                      <a16:colId xmlns:a16="http://schemas.microsoft.com/office/drawing/2014/main" val="671400112"/>
                    </a:ext>
                  </a:extLst>
                </a:gridCol>
              </a:tblGrid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Topic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357674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Mar 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LinkedIn &amp; Networking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20592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Apr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Industry Primer: Investment Banking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150669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Apr 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Industry Primer: Management Consulting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362688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May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–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Industry Primer: FinTech &amp; VC/PE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220880"/>
                  </a:ext>
                </a:extLst>
              </a:tr>
              <a:tr h="619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May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–"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Presentation Skills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86858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2A959304-EE17-4378-ADF2-E7AB963B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Beyond the Classroom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B289B-A816-483F-9E99-B82613D5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0" y="5723846"/>
            <a:ext cx="1649672" cy="9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7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14346</TotalTime>
  <Words>1854</Words>
  <Application>Microsoft Office PowerPoint</Application>
  <PresentationFormat>Widescreen</PresentationFormat>
  <Paragraphs>225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Microsoft YaHei</vt:lpstr>
      <vt:lpstr>Arial</vt:lpstr>
      <vt:lpstr>Calibri</vt:lpstr>
      <vt:lpstr>Calibri Light</vt:lpstr>
      <vt:lpstr>Edwardian Script ITC</vt:lpstr>
      <vt:lpstr>Times New Roman</vt:lpstr>
      <vt:lpstr>Office Theme</vt:lpstr>
      <vt:lpstr>Artificial Intelligence in Finance at Hong Kong University of Science and Technology</vt:lpstr>
      <vt:lpstr>PowerPoint Presentation</vt:lpstr>
      <vt:lpstr>Final Assignment &amp; Presentation</vt:lpstr>
      <vt:lpstr>Class Schedule</vt:lpstr>
      <vt:lpstr>PowerPoint Presentation</vt:lpstr>
      <vt:lpstr>PowerPoint Presentation</vt:lpstr>
      <vt:lpstr>Consultative Session: Tips &amp; Best Practices</vt:lpstr>
      <vt:lpstr>Beyond the Classroom</vt:lpstr>
      <vt:lpstr>Beyond the Classroom</vt:lpstr>
      <vt:lpstr>PowerPoint Presentation</vt:lpstr>
      <vt:lpstr>Questions from China Construction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for a Career in Finance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</dc:creator>
  <cp:lastModifiedBy>Anthony Woo</cp:lastModifiedBy>
  <cp:revision>1143</cp:revision>
  <cp:lastPrinted>2017-08-11T03:36:44Z</cp:lastPrinted>
  <dcterms:created xsi:type="dcterms:W3CDTF">2017-05-19T10:18:49Z</dcterms:created>
  <dcterms:modified xsi:type="dcterms:W3CDTF">2019-05-21T02:49:24Z</dcterms:modified>
</cp:coreProperties>
</file>